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7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46C45-D7E3-420F-8CE5-76281D653F05}" type="datetimeFigureOut">
              <a:rPr lang="en-US" smtClean="0"/>
              <a:t>4/4/19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741D5-140B-4FA4-80A1-CFE089C4F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37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Woodland School District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Capital Facility Plan and School Impact Fees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Michael Green, Superintendent, Woodland School District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Marnie Allen, Attorney, ESD 112</a:t>
            </a:r>
          </a:p>
        </p:txBody>
      </p:sp>
    </p:spTree>
    <p:extLst>
      <p:ext uri="{BB962C8B-B14F-4D97-AF65-F5344CB8AC3E}">
        <p14:creationId xmlns:p14="http://schemas.microsoft.com/office/powerpoint/2010/main" val="134533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Woodland School District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Capital Facility Plan and School Impact Fees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Michael Green, Superintendent, Woodland School District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Marnie Allen, Attorney, ESD 112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School District Capital Facility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7610"/>
            <a:ext cx="8596668" cy="3880773"/>
          </a:xfrm>
        </p:spPr>
        <p:txBody>
          <a:bodyPr/>
          <a:lstStyle/>
          <a:p>
            <a:r>
              <a:rPr lang="en-US" dirty="0"/>
              <a:t>Program Standards</a:t>
            </a:r>
          </a:p>
          <a:p>
            <a:r>
              <a:rPr lang="en-US" dirty="0"/>
              <a:t>Inventory of Facilities</a:t>
            </a:r>
          </a:p>
          <a:p>
            <a:r>
              <a:rPr lang="en-US" dirty="0"/>
              <a:t>Enrollment Forecast</a:t>
            </a:r>
          </a:p>
          <a:p>
            <a:r>
              <a:rPr lang="en-US" dirty="0"/>
              <a:t>Facility Needs</a:t>
            </a:r>
          </a:p>
          <a:p>
            <a:r>
              <a:rPr lang="en-US" dirty="0"/>
              <a:t>Finance Plan</a:t>
            </a:r>
          </a:p>
          <a:p>
            <a:r>
              <a:rPr lang="en-US" dirty="0"/>
              <a:t>School Impact Fee Calculation</a:t>
            </a:r>
          </a:p>
        </p:txBody>
      </p:sp>
    </p:spTree>
    <p:extLst>
      <p:ext uri="{BB962C8B-B14F-4D97-AF65-F5344CB8AC3E}">
        <p14:creationId xmlns:p14="http://schemas.microsoft.com/office/powerpoint/2010/main" val="119429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Existing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47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Elementary Schools (K-4)</a:t>
            </a:r>
          </a:p>
          <a:p>
            <a:pPr lvl="1"/>
            <a:r>
              <a:rPr lang="en-US" dirty="0"/>
              <a:t>Current capacity 903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Middle School (5-8)</a:t>
            </a:r>
          </a:p>
          <a:p>
            <a:pPr lvl="1"/>
            <a:r>
              <a:rPr lang="en-US" dirty="0"/>
              <a:t>Current capacity 846</a:t>
            </a:r>
          </a:p>
          <a:p>
            <a:pPr lvl="1"/>
            <a:endParaRPr lang="en-US" dirty="0"/>
          </a:p>
          <a:p>
            <a:r>
              <a:rPr lang="en-US" dirty="0"/>
              <a:t>High School (9-12)</a:t>
            </a:r>
          </a:p>
          <a:p>
            <a:pPr lvl="1"/>
            <a:r>
              <a:rPr lang="en-US" dirty="0"/>
              <a:t>Current capacity 866</a:t>
            </a:r>
          </a:p>
        </p:txBody>
      </p:sp>
    </p:spTree>
    <p:extLst>
      <p:ext uri="{BB962C8B-B14F-4D97-AF65-F5344CB8AC3E}">
        <p14:creationId xmlns:p14="http://schemas.microsoft.com/office/powerpoint/2010/main" val="145012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Forecast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1042"/>
            <a:ext cx="8596668" cy="388077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Elementary Schools (K-4) </a:t>
            </a:r>
          </a:p>
          <a:p>
            <a:pPr lvl="1"/>
            <a:r>
              <a:rPr lang="en-US" dirty="0"/>
              <a:t>2019 Enrollment ::  992</a:t>
            </a:r>
          </a:p>
          <a:p>
            <a:pPr lvl="1"/>
            <a:r>
              <a:rPr lang="en-US" dirty="0"/>
              <a:t>2025 Enrollment ::  1244</a:t>
            </a:r>
          </a:p>
          <a:p>
            <a:pPr marL="457200" lvl="1" indent="0">
              <a:buNone/>
            </a:pPr>
            <a:r>
              <a:rPr lang="en-US" dirty="0"/>
              <a:t>                        </a:t>
            </a:r>
            <a:r>
              <a:rPr lang="en-US" dirty="0">
                <a:solidFill>
                  <a:srgbClr val="FF0000"/>
                </a:solidFill>
              </a:rPr>
              <a:t>Growth 252</a:t>
            </a:r>
          </a:p>
          <a:p>
            <a:r>
              <a:rPr lang="en-US" dirty="0"/>
              <a:t>Middle School (5-8)</a:t>
            </a:r>
          </a:p>
          <a:p>
            <a:pPr lvl="1"/>
            <a:r>
              <a:rPr lang="en-US" dirty="0"/>
              <a:t>2019 Enrollment  ::  727</a:t>
            </a:r>
          </a:p>
          <a:p>
            <a:pPr lvl="1"/>
            <a:r>
              <a:rPr lang="en-US" dirty="0"/>
              <a:t>2025 Enrollment  ::  943</a:t>
            </a:r>
          </a:p>
          <a:p>
            <a:pPr marL="457200" lvl="1" indent="0">
              <a:buNone/>
            </a:pPr>
            <a:r>
              <a:rPr lang="en-US" dirty="0"/>
              <a:t>                          </a:t>
            </a:r>
            <a:r>
              <a:rPr lang="en-US" dirty="0">
                <a:solidFill>
                  <a:srgbClr val="FF0000"/>
                </a:solidFill>
              </a:rPr>
              <a:t>Growth 216</a:t>
            </a:r>
          </a:p>
          <a:p>
            <a:r>
              <a:rPr lang="en-US" dirty="0"/>
              <a:t>High School (9-12)</a:t>
            </a:r>
          </a:p>
          <a:p>
            <a:pPr lvl="1"/>
            <a:r>
              <a:rPr lang="en-US" dirty="0"/>
              <a:t>2019 Enrollment  ::  769</a:t>
            </a:r>
          </a:p>
          <a:p>
            <a:pPr lvl="1"/>
            <a:r>
              <a:rPr lang="en-US" dirty="0"/>
              <a:t>2025 Enrollment  ::  876</a:t>
            </a:r>
          </a:p>
          <a:p>
            <a:pPr marL="457200" lvl="1" indent="0">
              <a:buNone/>
            </a:pPr>
            <a:r>
              <a:rPr lang="en-US" dirty="0"/>
              <a:t>                         </a:t>
            </a:r>
            <a:r>
              <a:rPr lang="en-US" dirty="0">
                <a:solidFill>
                  <a:srgbClr val="FF0000"/>
                </a:solidFill>
              </a:rPr>
              <a:t>Growth 107</a:t>
            </a:r>
          </a:p>
          <a:p>
            <a:r>
              <a:rPr lang="en-US" dirty="0"/>
              <a:t>Forecast growth - increase of 575</a:t>
            </a:r>
          </a:p>
        </p:txBody>
      </p:sp>
    </p:spTree>
    <p:extLst>
      <p:ext uri="{BB962C8B-B14F-4D97-AF65-F5344CB8AC3E}">
        <p14:creationId xmlns:p14="http://schemas.microsoft.com/office/powerpoint/2010/main" val="154732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6695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Needs and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830" y="1636295"/>
            <a:ext cx="8596668" cy="3880773"/>
          </a:xfrm>
        </p:spPr>
        <p:txBody>
          <a:bodyPr/>
          <a:lstStyle/>
          <a:p>
            <a:r>
              <a:rPr lang="en-US" dirty="0"/>
              <a:t>Capacity and Growth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221645"/>
              </p:ext>
            </p:extLst>
          </p:nvPr>
        </p:nvGraphicFramePr>
        <p:xfrm>
          <a:off x="827446" y="1996174"/>
          <a:ext cx="8254052" cy="1580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2795">
                  <a:extLst>
                    <a:ext uri="{9D8B030D-6E8A-4147-A177-3AD203B41FA5}">
                      <a16:colId xmlns:a16="http://schemas.microsoft.com/office/drawing/2014/main" val="2284299619"/>
                    </a:ext>
                  </a:extLst>
                </a:gridCol>
                <a:gridCol w="1814231">
                  <a:extLst>
                    <a:ext uri="{9D8B030D-6E8A-4147-A177-3AD203B41FA5}">
                      <a16:colId xmlns:a16="http://schemas.microsoft.com/office/drawing/2014/main" val="2457128924"/>
                    </a:ext>
                  </a:extLst>
                </a:gridCol>
                <a:gridCol w="2063513">
                  <a:extLst>
                    <a:ext uri="{9D8B030D-6E8A-4147-A177-3AD203B41FA5}">
                      <a16:colId xmlns:a16="http://schemas.microsoft.com/office/drawing/2014/main" val="1325504998"/>
                    </a:ext>
                  </a:extLst>
                </a:gridCol>
                <a:gridCol w="2063513">
                  <a:extLst>
                    <a:ext uri="{9D8B030D-6E8A-4147-A177-3AD203B41FA5}">
                      <a16:colId xmlns:a16="http://schemas.microsoft.com/office/drawing/2014/main" val="1546504714"/>
                    </a:ext>
                  </a:extLst>
                </a:gridCol>
              </a:tblGrid>
              <a:tr h="4832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2025 Enrollment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Facility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396378"/>
                  </a:ext>
                </a:extLst>
              </a:tr>
              <a:tr h="276130">
                <a:tc>
                  <a:txBody>
                    <a:bodyPr/>
                    <a:lstStyle/>
                    <a:p>
                      <a:r>
                        <a:rPr lang="en-US" dirty="0"/>
                        <a:t>Elementary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766701"/>
                  </a:ext>
                </a:extLst>
              </a:tr>
              <a:tr h="276130">
                <a:tc>
                  <a:txBody>
                    <a:bodyPr/>
                    <a:lstStyle/>
                    <a:p>
                      <a:r>
                        <a:rPr lang="en-US" dirty="0"/>
                        <a:t>Middle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314887"/>
                  </a:ext>
                </a:extLst>
              </a:tr>
              <a:tr h="276130">
                <a:tc>
                  <a:txBody>
                    <a:bodyPr/>
                    <a:lstStyle/>
                    <a:p>
                      <a:r>
                        <a:rPr lang="en-US" dirty="0"/>
                        <a:t>High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181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039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3730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7550"/>
            <a:ext cx="8596668" cy="4863249"/>
          </a:xfrm>
        </p:spPr>
        <p:txBody>
          <a:bodyPr>
            <a:normAutofit/>
          </a:bodyPr>
          <a:lstStyle/>
          <a:p>
            <a:r>
              <a:rPr lang="en-US" dirty="0"/>
              <a:t>Growth addressed by:</a:t>
            </a:r>
          </a:p>
          <a:p>
            <a:pPr lvl="1"/>
            <a:r>
              <a:rPr lang="en-US" dirty="0"/>
              <a:t>Construction of the new High School in 2015</a:t>
            </a:r>
          </a:p>
          <a:p>
            <a:pPr lvl="1"/>
            <a:r>
              <a:rPr lang="en-US" dirty="0"/>
              <a:t>Construction of a new Elementary School, and reconfigure grades</a:t>
            </a:r>
          </a:p>
          <a:p>
            <a:r>
              <a:rPr lang="en-US" dirty="0"/>
              <a:t>Costs</a:t>
            </a:r>
          </a:p>
          <a:p>
            <a:pPr lvl="1"/>
            <a:r>
              <a:rPr lang="en-US" dirty="0"/>
              <a:t>High School: $58,793,057</a:t>
            </a:r>
          </a:p>
          <a:p>
            <a:pPr lvl="1"/>
            <a:r>
              <a:rPr lang="en-US" dirty="0"/>
              <a:t>New Elementary School: $19,687,500</a:t>
            </a:r>
          </a:p>
          <a:p>
            <a:pPr lvl="1"/>
            <a:r>
              <a:rPr lang="en-US" dirty="0"/>
              <a:t>Real property: $2,000,000</a:t>
            </a:r>
          </a:p>
          <a:p>
            <a:pPr lvl="1"/>
            <a:r>
              <a:rPr lang="en-US" dirty="0"/>
              <a:t>Portable Classrooms: $200,000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2104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Financing Needed Facilities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4789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Total Cost $80,680,557</a:t>
            </a:r>
          </a:p>
          <a:p>
            <a:pPr>
              <a:lnSpc>
                <a:spcPct val="150000"/>
              </a:lnSpc>
            </a:pPr>
            <a:r>
              <a:rPr lang="en-US" dirty="0"/>
              <a:t>Secured (bond proceeds, state funds and impact fees) $60,120,000</a:t>
            </a:r>
          </a:p>
          <a:p>
            <a:pPr>
              <a:lnSpc>
                <a:spcPct val="150000"/>
              </a:lnSpc>
            </a:pPr>
            <a:r>
              <a:rPr lang="en-US" dirty="0"/>
              <a:t>Unsecured (to be obtained) $20,560,557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389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Impact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9010"/>
            <a:ext cx="8596668" cy="3880773"/>
          </a:xfrm>
        </p:spPr>
        <p:txBody>
          <a:bodyPr/>
          <a:lstStyle/>
          <a:p>
            <a:r>
              <a:rPr lang="en-US" dirty="0"/>
              <a:t>Formula produces fee amount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Fee amounts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635341"/>
              </p:ext>
            </p:extLst>
          </p:nvPr>
        </p:nvGraphicFramePr>
        <p:xfrm>
          <a:off x="911668" y="2020059"/>
          <a:ext cx="42672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3" imgW="3771720" imgH="533160" progId="Equation.3">
                  <p:embed/>
                </p:oleObj>
              </mc:Choice>
              <mc:Fallback>
                <p:oleObj name="Equation" r:id="rId3" imgW="3771720" imgH="5331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668" y="2020059"/>
                        <a:ext cx="4267200" cy="5048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226436"/>
              </p:ext>
            </p:extLst>
          </p:nvPr>
        </p:nvGraphicFramePr>
        <p:xfrm>
          <a:off x="911668" y="3652999"/>
          <a:ext cx="8128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747178252"/>
                    </a:ext>
                  </a:extLst>
                </a:gridCol>
                <a:gridCol w="1459890">
                  <a:extLst>
                    <a:ext uri="{9D8B030D-6E8A-4147-A177-3AD203B41FA5}">
                      <a16:colId xmlns:a16="http://schemas.microsoft.com/office/drawing/2014/main" val="2538049931"/>
                    </a:ext>
                  </a:extLst>
                </a:gridCol>
                <a:gridCol w="1949116">
                  <a:extLst>
                    <a:ext uri="{9D8B030D-6E8A-4147-A177-3AD203B41FA5}">
                      <a16:colId xmlns:a16="http://schemas.microsoft.com/office/drawing/2014/main" val="2366762232"/>
                    </a:ext>
                  </a:extLst>
                </a:gridCol>
                <a:gridCol w="2686994">
                  <a:extLst>
                    <a:ext uri="{9D8B030D-6E8A-4147-A177-3AD203B41FA5}">
                      <a16:colId xmlns:a16="http://schemas.microsoft.com/office/drawing/2014/main" val="361822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 Recommended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Difference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018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Single 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293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Multi-Family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$3,400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709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811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2158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Clark County School Districts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524113"/>
              </p:ext>
            </p:extLst>
          </p:nvPr>
        </p:nvGraphicFramePr>
        <p:xfrm>
          <a:off x="677334" y="1431758"/>
          <a:ext cx="7996905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329">
                  <a:extLst>
                    <a:ext uri="{9D8B030D-6E8A-4147-A177-3AD203B41FA5}">
                      <a16:colId xmlns:a16="http://schemas.microsoft.com/office/drawing/2014/main" val="3640940318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2797023461"/>
                    </a:ext>
                  </a:extLst>
                </a:gridCol>
                <a:gridCol w="1744579">
                  <a:extLst>
                    <a:ext uri="{9D8B030D-6E8A-4147-A177-3AD203B41FA5}">
                      <a16:colId xmlns:a16="http://schemas.microsoft.com/office/drawing/2014/main" val="4282994749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8801186"/>
                    </a:ext>
                  </a:extLst>
                </a:gridCol>
                <a:gridCol w="1130968">
                  <a:extLst>
                    <a:ext uri="{9D8B030D-6E8A-4147-A177-3AD203B41FA5}">
                      <a16:colId xmlns:a16="http://schemas.microsoft.com/office/drawing/2014/main" val="3189428925"/>
                    </a:ext>
                  </a:extLst>
                </a:gridCol>
                <a:gridCol w="1190597">
                  <a:extLst>
                    <a:ext uri="{9D8B030D-6E8A-4147-A177-3AD203B41FA5}">
                      <a16:colId xmlns:a16="http://schemas.microsoft.com/office/drawing/2014/main" val="3382890919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dirty="0"/>
                        <a:t>School District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 Fees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 Fees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34161"/>
                  </a:ext>
                </a:extLst>
              </a:tr>
              <a:tr h="22380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SF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MF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SF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MF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4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Ridgefield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$6,530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75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Battle 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$6,397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$2,285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033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Evergreen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$7,641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785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Hockinson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$7,790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$3,434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$2,781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006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Washougal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509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$5,371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$5,371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977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WOODLAND</a:t>
                      </a:r>
                    </a:p>
                  </a:txBody>
                  <a:tcPr>
                    <a:solidFill>
                      <a:srgbClr val="F0F79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$5,900</a:t>
                      </a:r>
                      <a:endParaRPr lang="en-US" dirty="0"/>
                    </a:p>
                  </a:txBody>
                  <a:tcPr>
                    <a:solidFill>
                      <a:srgbClr val="F0F79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$5,900</a:t>
                      </a:r>
                      <a:endParaRPr lang="en-US" dirty="0"/>
                    </a:p>
                  </a:txBody>
                  <a:tcPr>
                    <a:solidFill>
                      <a:srgbClr val="F0F79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146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</a:t>
                      </a:r>
                      <a:r>
                        <a:rPr lang="en-US" baseline="0" dirty="0"/>
                        <a:t> Center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$3,501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$3,104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$4,111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$5,095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650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Green 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$3,387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45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Vancouver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Not updating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$2,880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$2,381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226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6107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552</TotalTime>
  <Words>385</Words>
  <Application>Microsoft Macintosh PowerPoint</Application>
  <PresentationFormat>Widescreen</PresentationFormat>
  <Paragraphs>149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Facet</vt:lpstr>
      <vt:lpstr>Equation</vt:lpstr>
      <vt:lpstr>Woodland School District</vt:lpstr>
      <vt:lpstr>School District Capital Facility Requirements</vt:lpstr>
      <vt:lpstr>Existing Schools</vt:lpstr>
      <vt:lpstr>Forecast Growth</vt:lpstr>
      <vt:lpstr>Needs and Costs</vt:lpstr>
      <vt:lpstr>Needs</vt:lpstr>
      <vt:lpstr>Financing Needed Facilities</vt:lpstr>
      <vt:lpstr>Impact Fees</vt:lpstr>
      <vt:lpstr>Clark County School Districts </vt:lpstr>
      <vt:lpstr>Woodland School District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 Cornelison</dc:creator>
  <cp:lastModifiedBy>Michael Green</cp:lastModifiedBy>
  <cp:revision>33</cp:revision>
  <cp:lastPrinted>2019-04-04T16:34:16Z</cp:lastPrinted>
  <dcterms:created xsi:type="dcterms:W3CDTF">2019-03-19T23:01:23Z</dcterms:created>
  <dcterms:modified xsi:type="dcterms:W3CDTF">2019-04-04T16:34:28Z</dcterms:modified>
</cp:coreProperties>
</file>